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8" r:id="rId3"/>
    <p:sldId id="274" r:id="rId4"/>
    <p:sldId id="275" r:id="rId5"/>
    <p:sldId id="279" r:id="rId6"/>
    <p:sldId id="278" r:id="rId7"/>
    <p:sldId id="276" r:id="rId8"/>
    <p:sldId id="277" r:id="rId9"/>
    <p:sldId id="273" r:id="rId10"/>
    <p:sldId id="281" r:id="rId11"/>
    <p:sldId id="280" r:id="rId12"/>
    <p:sldId id="283" r:id="rId13"/>
    <p:sldId id="284" r:id="rId14"/>
    <p:sldId id="285" r:id="rId15"/>
    <p:sldId id="286" r:id="rId16"/>
    <p:sldId id="282" r:id="rId17"/>
    <p:sldId id="287" r:id="rId18"/>
    <p:sldId id="288" r:id="rId19"/>
    <p:sldId id="289" r:id="rId20"/>
    <p:sldId id="26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684" y="7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4FBE8A-B55C-464F-A92A-ECBF3A21EA68}" type="datetimeFigureOut">
              <a:rPr lang="en-AU" smtClean="0"/>
              <a:pPr/>
              <a:t>15-05-2023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64C736-57C2-48DC-88C0-380FB6FBA2A0}"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9F95C-1AAF-4D1A-A205-9C99CF675E44}" type="datetimeFigureOut">
              <a:rPr lang="en-AU" smtClean="0"/>
              <a:pPr/>
              <a:t>15-05-2023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347096-6C70-4AAA-8DC7-CE3AE3AD9DB1}"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9F95C-1AAF-4D1A-A205-9C99CF675E44}" type="datetimeFigureOut">
              <a:rPr lang="en-AU" smtClean="0"/>
              <a:pPr/>
              <a:t>15-05-2023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47096-6C70-4AAA-8DC7-CE3AE3AD9DB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lassic.austlii.edu.au/au/legis/cth/consol_act/ppsa2009356/s20.html#consumer_propert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classic.austlii.edu.au/au/legis/cth/consol_act/ppsa2009356/s308.html#definitio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s-dc\home\jenna.cantamessa\My Pictures\Powerpoint title page.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ctrTitle"/>
          </p:nvPr>
        </p:nvSpPr>
        <p:spPr>
          <a:xfrm>
            <a:off x="683568" y="1052736"/>
            <a:ext cx="7772400" cy="1470025"/>
          </a:xfrm>
        </p:spPr>
        <p:txBody>
          <a:bodyPr/>
          <a:lstStyle/>
          <a:p>
            <a:r>
              <a:rPr lang="en-AU" dirty="0"/>
              <a:t>PPSR 10 Years on</a:t>
            </a:r>
          </a:p>
        </p:txBody>
      </p:sp>
      <p:sp>
        <p:nvSpPr>
          <p:cNvPr id="3" name="Subtitle 2"/>
          <p:cNvSpPr>
            <a:spLocks noGrp="1"/>
          </p:cNvSpPr>
          <p:nvPr>
            <p:ph type="subTitle" idx="1"/>
          </p:nvPr>
        </p:nvSpPr>
        <p:spPr>
          <a:xfrm>
            <a:off x="1331640" y="2708920"/>
            <a:ext cx="6400800" cy="1080120"/>
          </a:xfrm>
        </p:spPr>
        <p:txBody>
          <a:bodyPr/>
          <a:lstStyle/>
          <a:p>
            <a:r>
              <a:rPr lang="en-AU" dirty="0"/>
              <a:t>Jo-Anne Fitchett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p:txBody>
          <a:bodyPr>
            <a:normAutofit fontScale="90000"/>
          </a:bodyPr>
          <a:lstStyle/>
          <a:p>
            <a:r>
              <a:rPr lang="en-AU" sz="3600" i="1" dirty="0" err="1"/>
              <a:t>StockCo</a:t>
            </a:r>
            <a:r>
              <a:rPr lang="en-AU" sz="3600" i="1" dirty="0"/>
              <a:t> </a:t>
            </a:r>
            <a:r>
              <a:rPr lang="en-AU" sz="3600" i="1" dirty="0" err="1"/>
              <a:t>Agricaptial</a:t>
            </a:r>
            <a:r>
              <a:rPr lang="en-AU" sz="3600" i="1" dirty="0"/>
              <a:t> v Dairy Livestock Services Pty Ltd </a:t>
            </a:r>
            <a:r>
              <a:rPr lang="en-AU" sz="3600" dirty="0"/>
              <a:t>[2020] NSWSC 318.</a:t>
            </a:r>
          </a:p>
        </p:txBody>
      </p:sp>
      <p:sp>
        <p:nvSpPr>
          <p:cNvPr id="5" name="Content Placeholder 2"/>
          <p:cNvSpPr>
            <a:spLocks noGrp="1"/>
          </p:cNvSpPr>
          <p:nvPr>
            <p:ph idx="1"/>
          </p:nvPr>
        </p:nvSpPr>
        <p:spPr/>
        <p:txBody>
          <a:bodyPr>
            <a:normAutofit/>
          </a:bodyPr>
          <a:lstStyle/>
          <a:p>
            <a:r>
              <a:rPr lang="en-US" sz="2400" dirty="0"/>
              <a:t>Court Held:</a:t>
            </a:r>
            <a:endParaRPr lang="en-AU" sz="2400" dirty="0"/>
          </a:p>
          <a:p>
            <a:pPr lvl="1"/>
            <a:r>
              <a:rPr lang="en-AU" sz="2000" dirty="0" err="1"/>
              <a:t>StockCo</a:t>
            </a:r>
            <a:r>
              <a:rPr lang="en-AU" sz="2000" dirty="0"/>
              <a:t> had a perfected PMSI registration over the cattle despite the fact that Reid as purchaser had already taken possession of the stock before the </a:t>
            </a:r>
            <a:r>
              <a:rPr lang="en-AU" sz="2000" dirty="0" err="1"/>
              <a:t>StockCo</a:t>
            </a:r>
            <a:r>
              <a:rPr lang="en-AU" sz="2000" dirty="0"/>
              <a:t> Facility and the PMSI registered in Place.</a:t>
            </a:r>
          </a:p>
          <a:p>
            <a:pPr lvl="1"/>
            <a:r>
              <a:rPr lang="en-AU" sz="2000" dirty="0"/>
              <a:t>Section 62(2)(b)(</a:t>
            </a:r>
            <a:r>
              <a:rPr lang="en-AU" sz="2000" dirty="0" err="1"/>
              <a:t>i</a:t>
            </a:r>
            <a:r>
              <a:rPr lang="en-AU" sz="2000" dirty="0"/>
              <a:t>) of the PPS Act is possession as the Grantor of the security not possession in any other capacity. </a:t>
            </a:r>
          </a:p>
          <a:p>
            <a:pPr lvl="1"/>
            <a:r>
              <a:rPr lang="en-AU" sz="2000" dirty="0" err="1"/>
              <a:t>StockCo</a:t>
            </a:r>
            <a:r>
              <a:rPr lang="en-AU" sz="2000" dirty="0"/>
              <a:t> PMSI had priority over the DLS non-PMSI security interest.</a:t>
            </a:r>
          </a:p>
          <a:p>
            <a:pPr marL="857250" lvl="1"/>
            <a:endParaRPr lang="en-AU" sz="2000" dirty="0"/>
          </a:p>
        </p:txBody>
      </p:sp>
    </p:spTree>
    <p:extLst>
      <p:ext uri="{BB962C8B-B14F-4D97-AF65-F5344CB8AC3E}">
        <p14:creationId xmlns:p14="http://schemas.microsoft.com/office/powerpoint/2010/main" val="24686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p:txBody>
          <a:bodyPr>
            <a:normAutofit/>
          </a:bodyPr>
          <a:lstStyle/>
          <a:p>
            <a:r>
              <a:rPr lang="en-AU" sz="3600" dirty="0"/>
              <a:t>Prior to 20 May 2017</a:t>
            </a:r>
          </a:p>
        </p:txBody>
      </p:sp>
      <p:sp>
        <p:nvSpPr>
          <p:cNvPr id="5" name="Content Placeholder 2"/>
          <p:cNvSpPr>
            <a:spLocks noGrp="1"/>
          </p:cNvSpPr>
          <p:nvPr>
            <p:ph idx="1"/>
          </p:nvPr>
        </p:nvSpPr>
        <p:spPr/>
        <p:txBody>
          <a:bodyPr>
            <a:normAutofit/>
          </a:bodyPr>
          <a:lstStyle/>
          <a:p>
            <a:r>
              <a:rPr lang="en-AU" sz="2400" dirty="0"/>
              <a:t>A PPS Lease entered into prior to 20 May 2017 is a lease or bailment where the agreement to lease or bail the property is for: </a:t>
            </a:r>
            <a:endParaRPr lang="en-AU" sz="2000" dirty="0"/>
          </a:p>
          <a:p>
            <a:pPr marL="1257300" lvl="2" indent="-457200">
              <a:buFont typeface="+mj-lt"/>
              <a:buAutoNum type="arabicParenR"/>
            </a:pPr>
            <a:r>
              <a:rPr lang="en-AU" sz="1600" dirty="0"/>
              <a:t>A set term of more than one year including options to renew. </a:t>
            </a:r>
          </a:p>
          <a:p>
            <a:pPr marL="1257300" lvl="2" indent="-457200">
              <a:buFont typeface="+mj-lt"/>
              <a:buAutoNum type="arabicParenR"/>
            </a:pPr>
            <a:r>
              <a:rPr lang="en-AU" sz="1600" dirty="0"/>
              <a:t>An Indefinite period. </a:t>
            </a:r>
          </a:p>
          <a:p>
            <a:pPr marL="1257300" lvl="2" indent="-457200">
              <a:buFont typeface="+mj-lt"/>
              <a:buAutoNum type="arabicParenR"/>
            </a:pPr>
            <a:r>
              <a:rPr lang="en-AU" sz="1600" dirty="0"/>
              <a:t>A term of up to one year or an indefinite term where the consent of the lessor or bailor, the lessee or bailee continues to retain substantially uninterrupted possession of the property.</a:t>
            </a:r>
          </a:p>
          <a:p>
            <a:endParaRPr lang="en-AU" sz="2400" dirty="0"/>
          </a:p>
        </p:txBody>
      </p:sp>
    </p:spTree>
    <p:extLst>
      <p:ext uri="{BB962C8B-B14F-4D97-AF65-F5344CB8AC3E}">
        <p14:creationId xmlns:p14="http://schemas.microsoft.com/office/powerpoint/2010/main" val="2282344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82804" y="404664"/>
            <a:ext cx="8229600" cy="1143000"/>
          </a:xfrm>
        </p:spPr>
        <p:txBody>
          <a:bodyPr>
            <a:normAutofit fontScale="90000"/>
          </a:bodyPr>
          <a:lstStyle/>
          <a:p>
            <a:r>
              <a:rPr lang="en-AU" sz="3600" dirty="0"/>
              <a:t>Prior to 20 May 2017 – Leases of Serial Numbered Goods</a:t>
            </a:r>
          </a:p>
        </p:txBody>
      </p:sp>
      <p:sp>
        <p:nvSpPr>
          <p:cNvPr id="5" name="Content Placeholder 2"/>
          <p:cNvSpPr>
            <a:spLocks noGrp="1"/>
          </p:cNvSpPr>
          <p:nvPr>
            <p:ph idx="1"/>
          </p:nvPr>
        </p:nvSpPr>
        <p:spPr/>
        <p:txBody>
          <a:bodyPr>
            <a:normAutofit/>
          </a:bodyPr>
          <a:lstStyle/>
          <a:p>
            <a:r>
              <a:rPr lang="en-AU" sz="2400" dirty="0"/>
              <a:t>The rule for PPS Leases of Serial </a:t>
            </a:r>
            <a:r>
              <a:rPr lang="en-AU" sz="2400" dirty="0" err="1"/>
              <a:t>Numered</a:t>
            </a:r>
            <a:r>
              <a:rPr lang="en-AU" sz="2400" dirty="0"/>
              <a:t> goods such as motor vehicles aircrafts and watercrafts changed from 1 October 2015: </a:t>
            </a:r>
          </a:p>
          <a:p>
            <a:pPr marL="0" indent="0">
              <a:buNone/>
            </a:pPr>
            <a:r>
              <a:rPr lang="en-AU" sz="2400" dirty="0"/>
              <a:t>	A Lease or Bailment of serial numbered goods entered 	into:</a:t>
            </a:r>
          </a:p>
          <a:p>
            <a:pPr>
              <a:buFont typeface="+mj-lt"/>
              <a:buAutoNum type="arabicPeriod"/>
            </a:pPr>
            <a:r>
              <a:rPr lang="en-AU" sz="1600" dirty="0"/>
              <a:t>On or after 30 May 2017 are a PPS Lease if they have a fixed term of two or more years. </a:t>
            </a:r>
          </a:p>
          <a:p>
            <a:pPr>
              <a:buFont typeface="+mj-lt"/>
              <a:buAutoNum type="arabicPeriod"/>
            </a:pPr>
            <a:r>
              <a:rPr lang="en-AU" sz="1600" dirty="0"/>
              <a:t>On or after 1 October 2015 but before 20 May 2017 if they have a fixed term of 90 days and one year. </a:t>
            </a:r>
          </a:p>
          <a:p>
            <a:pPr>
              <a:buFont typeface="+mj-lt"/>
              <a:buAutoNum type="arabicPeriod"/>
            </a:pPr>
            <a:r>
              <a:rPr lang="en-AU" sz="1600" dirty="0"/>
              <a:t>Before 1 October 2015 if they have a fixed term of 90 days or more.</a:t>
            </a:r>
          </a:p>
          <a:p>
            <a:endParaRPr lang="en-AU" sz="2400" dirty="0"/>
          </a:p>
        </p:txBody>
      </p:sp>
    </p:spTree>
    <p:extLst>
      <p:ext uri="{BB962C8B-B14F-4D97-AF65-F5344CB8AC3E}">
        <p14:creationId xmlns:p14="http://schemas.microsoft.com/office/powerpoint/2010/main" val="137580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82804" y="404664"/>
            <a:ext cx="8229600" cy="1143000"/>
          </a:xfrm>
        </p:spPr>
        <p:txBody>
          <a:bodyPr>
            <a:normAutofit/>
          </a:bodyPr>
          <a:lstStyle/>
          <a:p>
            <a:r>
              <a:rPr lang="en-AU" sz="3600" dirty="0"/>
              <a:t>Definition of Motor Vehicle</a:t>
            </a:r>
          </a:p>
        </p:txBody>
      </p:sp>
      <p:sp>
        <p:nvSpPr>
          <p:cNvPr id="5" name="Content Placeholder 2"/>
          <p:cNvSpPr>
            <a:spLocks noGrp="1"/>
          </p:cNvSpPr>
          <p:nvPr>
            <p:ph idx="1"/>
          </p:nvPr>
        </p:nvSpPr>
        <p:spPr/>
        <p:txBody>
          <a:bodyPr>
            <a:normAutofit lnSpcReduction="10000"/>
          </a:bodyPr>
          <a:lstStyle/>
          <a:p>
            <a:r>
              <a:rPr lang="en-AU" sz="2400" dirty="0"/>
              <a:t>Definition of Motor Vehicle was narrowed from 1 July 2014 due to the impact on the small to medium hire businesses. </a:t>
            </a:r>
          </a:p>
          <a:p>
            <a:r>
              <a:rPr lang="en-AU" sz="2400" dirty="0"/>
              <a:t>The definition includes cars, </a:t>
            </a:r>
            <a:r>
              <a:rPr lang="en-AU" sz="2400" dirty="0" err="1"/>
              <a:t>vans,utes</a:t>
            </a:r>
            <a:r>
              <a:rPr lang="en-AU" sz="2400" dirty="0"/>
              <a:t>, trucks, motorbikes, cares and motorbikes.</a:t>
            </a:r>
          </a:p>
          <a:p>
            <a:r>
              <a:rPr lang="en-AU" sz="2400" dirty="0"/>
              <a:t>New Definition – Property is a motor vehicle if it is built to be propelled wholly on land by a motor that forms part of it (but not if it runs on rails, tram lines or other fixed paths) and has a unique serial number and: </a:t>
            </a:r>
          </a:p>
          <a:p>
            <a:pPr>
              <a:buFont typeface="+mj-lt"/>
              <a:buAutoNum type="arabicPeriod"/>
            </a:pPr>
            <a:r>
              <a:rPr lang="en-AU" sz="2400" dirty="0"/>
              <a:t>Up to end 30 June 2014 – is capable of travelling at more than 10km or has a total motor power greater than 200W.</a:t>
            </a:r>
          </a:p>
          <a:p>
            <a:pPr>
              <a:buFont typeface="+mj-lt"/>
              <a:buAutoNum type="arabicPeriod"/>
            </a:pPr>
            <a:r>
              <a:rPr lang="en-AU" sz="2400" dirty="0"/>
              <a:t>Starting on 1 July 2014 – is capable of travelling at more than 10km and has a total motor power greater than 200W.</a:t>
            </a:r>
            <a:endParaRPr lang="en-AU" sz="1600" dirty="0"/>
          </a:p>
          <a:p>
            <a:endParaRPr lang="en-AU" sz="2400" dirty="0"/>
          </a:p>
        </p:txBody>
      </p:sp>
    </p:spTree>
    <p:extLst>
      <p:ext uri="{BB962C8B-B14F-4D97-AF65-F5344CB8AC3E}">
        <p14:creationId xmlns:p14="http://schemas.microsoft.com/office/powerpoint/2010/main" val="327843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82804" y="404664"/>
            <a:ext cx="8229600" cy="1143000"/>
          </a:xfrm>
        </p:spPr>
        <p:txBody>
          <a:bodyPr>
            <a:normAutofit/>
          </a:bodyPr>
          <a:lstStyle/>
          <a:p>
            <a:r>
              <a:rPr lang="en-AU" sz="3600" dirty="0"/>
              <a:t>What’s this mean?</a:t>
            </a:r>
          </a:p>
        </p:txBody>
      </p:sp>
      <p:sp>
        <p:nvSpPr>
          <p:cNvPr id="5" name="Content Placeholder 2"/>
          <p:cNvSpPr>
            <a:spLocks noGrp="1"/>
          </p:cNvSpPr>
          <p:nvPr>
            <p:ph idx="1"/>
          </p:nvPr>
        </p:nvSpPr>
        <p:spPr/>
        <p:txBody>
          <a:bodyPr>
            <a:normAutofit/>
          </a:bodyPr>
          <a:lstStyle/>
          <a:p>
            <a:r>
              <a:rPr lang="en-AU" sz="2400" dirty="0"/>
              <a:t>Property such as elevating work platforms, asphalt pavers, dozers, </a:t>
            </a:r>
            <a:r>
              <a:rPr lang="en-AU" sz="2400" dirty="0" err="1"/>
              <a:t>pipeliners</a:t>
            </a:r>
            <a:r>
              <a:rPr lang="en-AU" sz="2400" dirty="0"/>
              <a:t> and motorized shovels depending on their maximum speed and power may no longer fall under the ‘motor vehicle’ definition for the purposes of the PPSA.</a:t>
            </a:r>
          </a:p>
          <a:p>
            <a:r>
              <a:rPr lang="en-AU" sz="2400" dirty="0"/>
              <a:t>If this registration was effected prior to 1 July 2014, you may need to consider updating the registration over ‘other goods’ rather than ‘motor vehicle’.</a:t>
            </a:r>
            <a:endParaRPr lang="en-AU" sz="1600" dirty="0"/>
          </a:p>
          <a:p>
            <a:endParaRPr lang="en-AU" sz="2400" dirty="0"/>
          </a:p>
        </p:txBody>
      </p:sp>
    </p:spTree>
    <p:extLst>
      <p:ext uri="{BB962C8B-B14F-4D97-AF65-F5344CB8AC3E}">
        <p14:creationId xmlns:p14="http://schemas.microsoft.com/office/powerpoint/2010/main" val="338336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82804" y="404664"/>
            <a:ext cx="8229600" cy="1143000"/>
          </a:xfrm>
        </p:spPr>
        <p:txBody>
          <a:bodyPr>
            <a:normAutofit/>
          </a:bodyPr>
          <a:lstStyle/>
          <a:p>
            <a:r>
              <a:rPr lang="en-AU" sz="3600" i="1" dirty="0"/>
              <a:t>ASIC v Carey</a:t>
            </a:r>
            <a:r>
              <a:rPr lang="en-AU" sz="3600" dirty="0"/>
              <a:t>[2015] FCA 144</a:t>
            </a:r>
            <a:endParaRPr lang="en-AU" sz="3600" i="1" dirty="0"/>
          </a:p>
        </p:txBody>
      </p:sp>
      <p:sp>
        <p:nvSpPr>
          <p:cNvPr id="5" name="Content Placeholder 2"/>
          <p:cNvSpPr>
            <a:spLocks noGrp="1"/>
          </p:cNvSpPr>
          <p:nvPr>
            <p:ph idx="1"/>
          </p:nvPr>
        </p:nvSpPr>
        <p:spPr/>
        <p:txBody>
          <a:bodyPr>
            <a:normAutofit/>
          </a:bodyPr>
          <a:lstStyle/>
          <a:p>
            <a:r>
              <a:rPr lang="en-AU" sz="2400" dirty="0"/>
              <a:t>Considered the definition of motor vehicles and said it included: cars, trucks, buses, motorcycles and other motor vehicles designed for use on roads and highways.</a:t>
            </a:r>
          </a:p>
          <a:p>
            <a:r>
              <a:rPr lang="en-AU" sz="2400" dirty="0"/>
              <a:t>It does not include vehicles not designed to be propelled by a motor for example a bicycles, wheelchair or non-motorised scoots.</a:t>
            </a:r>
            <a:endParaRPr lang="en-AU" sz="1600" dirty="0"/>
          </a:p>
          <a:p>
            <a:endParaRPr lang="en-AU" sz="2400" dirty="0"/>
          </a:p>
        </p:txBody>
      </p:sp>
    </p:spTree>
    <p:extLst>
      <p:ext uri="{BB962C8B-B14F-4D97-AF65-F5344CB8AC3E}">
        <p14:creationId xmlns:p14="http://schemas.microsoft.com/office/powerpoint/2010/main" val="148406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2771800" y="332656"/>
            <a:ext cx="8229600" cy="1143000"/>
          </a:xfrm>
        </p:spPr>
        <p:txBody>
          <a:bodyPr>
            <a:normAutofit/>
          </a:bodyPr>
          <a:lstStyle/>
          <a:p>
            <a:r>
              <a:rPr lang="en-AU" sz="3600" dirty="0"/>
              <a:t>CURRENT STATISTICS</a:t>
            </a:r>
          </a:p>
        </p:txBody>
      </p:sp>
      <p:pic>
        <p:nvPicPr>
          <p:cNvPr id="7" name="Picture 6" descr="Info graphic of PPSR statistics for the December Quarter 2022, Detailed break down available in spreadsheets located in the following spreadsheets">
            <a:extLst>
              <a:ext uri="{FF2B5EF4-FFF2-40B4-BE49-F238E27FC236}">
                <a16:creationId xmlns:a16="http://schemas.microsoft.com/office/drawing/2014/main" id="{BE72E7D3-441C-4C46-82DF-9EF3F127B6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15" y="643048"/>
            <a:ext cx="4192885" cy="5933355"/>
          </a:xfrm>
          <a:prstGeom prst="rect">
            <a:avLst/>
          </a:prstGeom>
          <a:noFill/>
          <a:ln>
            <a:noFill/>
          </a:ln>
        </p:spPr>
      </p:pic>
    </p:spTree>
    <p:extLst>
      <p:ext uri="{BB962C8B-B14F-4D97-AF65-F5344CB8AC3E}">
        <p14:creationId xmlns:p14="http://schemas.microsoft.com/office/powerpoint/2010/main" val="84082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p:txBody>
          <a:bodyPr>
            <a:normAutofit/>
          </a:bodyPr>
          <a:lstStyle/>
          <a:p>
            <a:r>
              <a:rPr lang="en-AU" sz="3600" dirty="0"/>
              <a:t>List of Relevant Cases of Interest</a:t>
            </a:r>
          </a:p>
        </p:txBody>
      </p:sp>
      <p:sp>
        <p:nvSpPr>
          <p:cNvPr id="5" name="Content Placeholder 2"/>
          <p:cNvSpPr>
            <a:spLocks noGrp="1"/>
          </p:cNvSpPr>
          <p:nvPr>
            <p:ph idx="1"/>
          </p:nvPr>
        </p:nvSpPr>
        <p:spPr/>
        <p:txBody>
          <a:bodyPr>
            <a:normAutofit fontScale="85000" lnSpcReduction="20000"/>
          </a:bodyPr>
          <a:lstStyle/>
          <a:p>
            <a:pPr marL="457200" indent="-457200">
              <a:buFont typeface="+mj-lt"/>
              <a:buAutoNum type="arabicPeriod"/>
            </a:pPr>
            <a:r>
              <a:rPr lang="en-AU" sz="2400" i="1" dirty="0"/>
              <a:t>Keon Pty </a:t>
            </a:r>
            <a:r>
              <a:rPr lang="en-AU" sz="2400" i="1" dirty="0" err="1"/>
              <a:t>Lty</a:t>
            </a:r>
            <a:r>
              <a:rPr lang="en-AU" sz="2400" i="1" dirty="0"/>
              <a:t> as trustee for Keon Family Trust v </a:t>
            </a:r>
            <a:r>
              <a:rPr lang="en-AU" sz="2400" i="1" dirty="0" err="1"/>
              <a:t>Holdfields</a:t>
            </a:r>
            <a:r>
              <a:rPr lang="en-AU" sz="2400" i="1" dirty="0"/>
              <a:t> Equipment Pty Ltd (in Liquidation)</a:t>
            </a:r>
            <a:r>
              <a:rPr lang="en-AU" sz="2400" dirty="0"/>
              <a:t> [2020] WASX 61 – deals with Loan agreement but no security agreement. </a:t>
            </a:r>
          </a:p>
          <a:p>
            <a:pPr marL="457200" indent="-457200">
              <a:buFont typeface="+mj-lt"/>
              <a:buAutoNum type="arabicPeriod"/>
            </a:pPr>
            <a:r>
              <a:rPr lang="en-US" sz="2400" i="1" dirty="0"/>
              <a:t>Dalian </a:t>
            </a:r>
            <a:r>
              <a:rPr lang="en-US" sz="2400" i="1" dirty="0" err="1"/>
              <a:t>Huarui</a:t>
            </a:r>
            <a:r>
              <a:rPr lang="en-US" sz="2400" i="1" dirty="0"/>
              <a:t> Heavy Industry International Company Pty Ltd v Clyde &amp; Co Australia [2020} WASC 132 </a:t>
            </a:r>
            <a:r>
              <a:rPr lang="en-US" sz="2400" dirty="0"/>
              <a:t>– Deals with funds held in trust</a:t>
            </a:r>
          </a:p>
          <a:p>
            <a:pPr marL="457200" indent="-457200">
              <a:buFont typeface="+mj-lt"/>
              <a:buAutoNum type="arabicPeriod"/>
            </a:pPr>
            <a:r>
              <a:rPr lang="en-US" sz="2400" i="1" dirty="0"/>
              <a:t>Evolution Fleet Services Pty Ltd v </a:t>
            </a:r>
            <a:r>
              <a:rPr lang="en-US" sz="2400" i="1" dirty="0" err="1"/>
              <a:t>Allroads</a:t>
            </a:r>
            <a:r>
              <a:rPr lang="en-US" sz="2400" i="1" dirty="0"/>
              <a:t> Plant Pty Ltd </a:t>
            </a:r>
            <a:r>
              <a:rPr lang="en-US" sz="2400" dirty="0"/>
              <a:t>[2020] FCA 1084 – Extension of Time – </a:t>
            </a:r>
            <a:r>
              <a:rPr lang="en-US" sz="2400" i="1" dirty="0"/>
              <a:t>Corporations Act</a:t>
            </a:r>
            <a:endParaRPr lang="en-US" sz="2400" dirty="0"/>
          </a:p>
          <a:p>
            <a:pPr marL="457200" indent="-457200">
              <a:buFont typeface="+mj-lt"/>
              <a:buAutoNum type="arabicPeriod"/>
            </a:pPr>
            <a:r>
              <a:rPr lang="en-US" sz="2400" i="1" dirty="0"/>
              <a:t>One Steel Manufacturing Pty Ltd – </a:t>
            </a:r>
            <a:r>
              <a:rPr lang="en-US" sz="2400" dirty="0"/>
              <a:t>ACN v ABN </a:t>
            </a:r>
          </a:p>
          <a:p>
            <a:pPr marL="457200" indent="-457200">
              <a:buFont typeface="+mj-lt"/>
              <a:buAutoNum type="arabicPeriod"/>
            </a:pPr>
            <a:r>
              <a:rPr lang="en-US" sz="2400" i="1" dirty="0"/>
              <a:t>Walsh v KC &amp; WL Brain [2023] NSWDC 38 </a:t>
            </a:r>
            <a:r>
              <a:rPr lang="en-US" sz="2400" dirty="0"/>
              <a:t>– deals with a security interest over Rice - rice was considered be a fixture and not a chattel</a:t>
            </a:r>
            <a:endParaRPr lang="en-AU" sz="2400" i="1" dirty="0"/>
          </a:p>
          <a:p>
            <a:pPr marL="457200" indent="-457200">
              <a:buFont typeface="+mj-lt"/>
              <a:buAutoNum type="arabicPeriod"/>
            </a:pPr>
            <a:r>
              <a:rPr lang="en-US" sz="2400" i="1" dirty="0" err="1"/>
              <a:t>Froge</a:t>
            </a:r>
            <a:r>
              <a:rPr lang="en-US" sz="2400" i="1" dirty="0"/>
              <a:t> Group Power Pty Limited v General Electric International Inc [2016] NSWSC 52 </a:t>
            </a:r>
            <a:r>
              <a:rPr lang="en-US" sz="2400" dirty="0"/>
              <a:t>– turbines were considered to be a chattel</a:t>
            </a:r>
          </a:p>
          <a:p>
            <a:pPr marL="457200" indent="-457200">
              <a:buFont typeface="+mj-lt"/>
              <a:buAutoNum type="arabicPeriod"/>
            </a:pPr>
            <a:r>
              <a:rPr lang="en-US" sz="2400" i="1" dirty="0"/>
              <a:t>Golden Valley Iron Pty ltd (in liquidation) v OPS Screening &amp; Crushing Equipment Pty Ltd [2022] WASCA 134 – </a:t>
            </a:r>
            <a:r>
              <a:rPr lang="en-US" sz="2400" dirty="0"/>
              <a:t>equipment lease with an option to purchase clause is a security interest and needs to be registered by the owner.</a:t>
            </a:r>
          </a:p>
        </p:txBody>
      </p:sp>
    </p:spTree>
    <p:extLst>
      <p:ext uri="{BB962C8B-B14F-4D97-AF65-F5344CB8AC3E}">
        <p14:creationId xmlns:p14="http://schemas.microsoft.com/office/powerpoint/2010/main" val="195732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p:txBody>
          <a:bodyPr>
            <a:normAutofit/>
          </a:bodyPr>
          <a:lstStyle/>
          <a:p>
            <a:r>
              <a:rPr lang="en-AU" sz="3600" dirty="0"/>
              <a:t>Practical Tips</a:t>
            </a:r>
          </a:p>
        </p:txBody>
      </p:sp>
      <p:sp>
        <p:nvSpPr>
          <p:cNvPr id="5" name="Content Placeholder 2"/>
          <p:cNvSpPr>
            <a:spLocks noGrp="1"/>
          </p:cNvSpPr>
          <p:nvPr>
            <p:ph idx="1"/>
          </p:nvPr>
        </p:nvSpPr>
        <p:spPr/>
        <p:txBody>
          <a:bodyPr>
            <a:normAutofit/>
          </a:bodyPr>
          <a:lstStyle/>
          <a:p>
            <a:r>
              <a:rPr lang="en-US" sz="2400" dirty="0"/>
              <a:t>Migrated security interests: </a:t>
            </a:r>
            <a:r>
              <a:rPr lang="en-US" sz="2400" dirty="0" err="1"/>
              <a:t>AllPAAP</a:t>
            </a:r>
            <a:r>
              <a:rPr lang="en-US" sz="2400" dirty="0"/>
              <a:t> security interest but if you look at the attached document you will see it is a fixed charge.</a:t>
            </a:r>
          </a:p>
          <a:p>
            <a:r>
              <a:rPr lang="en-US" sz="2400" dirty="0"/>
              <a:t>Proceeds: </a:t>
            </a:r>
            <a:r>
              <a:rPr lang="en-US" sz="2400" dirty="0" err="1"/>
              <a:t>AllPAAP</a:t>
            </a:r>
            <a:r>
              <a:rPr lang="en-US" sz="2400" dirty="0"/>
              <a:t> is only the proceeds, not the collateral.</a:t>
            </a:r>
          </a:p>
        </p:txBody>
      </p:sp>
    </p:spTree>
    <p:extLst>
      <p:ext uri="{BB962C8B-B14F-4D97-AF65-F5344CB8AC3E}">
        <p14:creationId xmlns:p14="http://schemas.microsoft.com/office/powerpoint/2010/main" val="372772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p:txBody>
          <a:bodyPr>
            <a:normAutofit/>
          </a:bodyPr>
          <a:lstStyle/>
          <a:p>
            <a:r>
              <a:rPr lang="en-AU" sz="3600" dirty="0"/>
              <a:t>Case Study</a:t>
            </a:r>
          </a:p>
        </p:txBody>
      </p:sp>
      <p:sp>
        <p:nvSpPr>
          <p:cNvPr id="5" name="Content Placeholder 2"/>
          <p:cNvSpPr>
            <a:spLocks noGrp="1"/>
          </p:cNvSpPr>
          <p:nvPr>
            <p:ph idx="1"/>
          </p:nvPr>
        </p:nvSpPr>
        <p:spPr/>
        <p:txBody>
          <a:bodyPr>
            <a:normAutofit/>
          </a:bodyPr>
          <a:lstStyle/>
          <a:p>
            <a:r>
              <a:rPr lang="en-US" sz="1800" b="0" i="0" u="none" strike="noStrike" baseline="0" dirty="0">
                <a:solidFill>
                  <a:srgbClr val="000000"/>
                </a:solidFill>
                <a:latin typeface="Calibri" panose="020F0502020204030204" pitchFamily="34" charset="0"/>
              </a:rPr>
              <a:t>Farmer Smith has an unencumbered cane farm and wishes to sell the Farmer Brown </a:t>
            </a:r>
          </a:p>
          <a:p>
            <a:r>
              <a:rPr lang="en-US" sz="1800" b="0" i="0" u="none" strike="noStrike" baseline="0" dirty="0">
                <a:solidFill>
                  <a:srgbClr val="000000"/>
                </a:solidFill>
                <a:latin typeface="Calibri" panose="020F0502020204030204" pitchFamily="34" charset="0"/>
              </a:rPr>
              <a:t>Farmer Brown only had part of the Purchase Price in cash and is not able to obtain a loan of the funds for the balance of the Purchase Price from the Bank. </a:t>
            </a:r>
          </a:p>
          <a:p>
            <a:r>
              <a:rPr lang="en-US" sz="1800" b="0" i="0" u="none" strike="noStrike" baseline="0" dirty="0">
                <a:solidFill>
                  <a:srgbClr val="000000"/>
                </a:solidFill>
                <a:latin typeface="Calibri" panose="020F0502020204030204" pitchFamily="34" charset="0"/>
              </a:rPr>
              <a:t>Farmer Brown offers to Farmer Smith to purchase the cane farm and the crop with Vendor Finance for the balance of the Purchase Price. </a:t>
            </a:r>
          </a:p>
          <a:p>
            <a:r>
              <a:rPr lang="en-US" sz="1800" b="0" i="0" u="none" strike="noStrike" baseline="0" dirty="0">
                <a:solidFill>
                  <a:srgbClr val="000000"/>
                </a:solidFill>
                <a:latin typeface="Calibri" panose="020F0502020204030204" pitchFamily="34" charset="0"/>
              </a:rPr>
              <a:t>What is your advice to Farmer Smith, Consider what documents are required: </a:t>
            </a:r>
          </a:p>
          <a:p>
            <a:pPr lvl="1"/>
            <a:r>
              <a:rPr lang="en-AU" sz="1400" b="0" i="0" u="none" strike="noStrike" baseline="0" dirty="0">
                <a:solidFill>
                  <a:srgbClr val="000000"/>
                </a:solidFill>
                <a:latin typeface="Calibri" panose="020F0502020204030204" pitchFamily="34" charset="0"/>
              </a:rPr>
              <a:t>Loan Agreement; </a:t>
            </a:r>
          </a:p>
          <a:p>
            <a:pPr lvl="1"/>
            <a:r>
              <a:rPr lang="en-AU" sz="1400" b="0" i="0" u="none" strike="noStrike" baseline="0" dirty="0">
                <a:solidFill>
                  <a:srgbClr val="000000"/>
                </a:solidFill>
                <a:latin typeface="Calibri" panose="020F0502020204030204" pitchFamily="34" charset="0"/>
              </a:rPr>
              <a:t>Mortgage over the land; </a:t>
            </a:r>
          </a:p>
          <a:p>
            <a:pPr lvl="1"/>
            <a:r>
              <a:rPr lang="en-US" sz="1400" b="0" i="0" u="none" strike="noStrike" baseline="0" dirty="0">
                <a:solidFill>
                  <a:srgbClr val="000000"/>
                </a:solidFill>
                <a:latin typeface="Calibri" panose="020F0502020204030204" pitchFamily="34" charset="0"/>
              </a:rPr>
              <a:t>Security over all of the assets of the Buyer (General Security Agreement) </a:t>
            </a:r>
          </a:p>
          <a:p>
            <a:pPr lvl="1"/>
            <a:r>
              <a:rPr lang="en-US" sz="1400" b="0" i="0" u="none" strike="noStrike" baseline="0" dirty="0">
                <a:solidFill>
                  <a:srgbClr val="000000"/>
                </a:solidFill>
                <a:latin typeface="Calibri" panose="020F0502020204030204" pitchFamily="34" charset="0"/>
              </a:rPr>
              <a:t>Security over the crop or Mortgage </a:t>
            </a:r>
          </a:p>
          <a:p>
            <a:r>
              <a:rPr lang="en-US" sz="1800" b="0" i="0" u="none" strike="noStrike" baseline="0" dirty="0">
                <a:solidFill>
                  <a:srgbClr val="000000"/>
                </a:solidFill>
                <a:latin typeface="Calibri" panose="020F0502020204030204" pitchFamily="34" charset="0"/>
              </a:rPr>
              <a:t>Does the Buyer already have a General Security Agreement to his Bank or other supplier of Goods </a:t>
            </a:r>
          </a:p>
          <a:p>
            <a:r>
              <a:rPr lang="en-US" sz="1800" b="0" i="0" u="none" strike="noStrike" baseline="0" dirty="0">
                <a:solidFill>
                  <a:srgbClr val="000000"/>
                </a:solidFill>
                <a:latin typeface="Calibri" panose="020F0502020204030204" pitchFamily="34" charset="0"/>
              </a:rPr>
              <a:t>Is a Priority Agreement required.</a:t>
            </a:r>
            <a:endParaRPr lang="en-US" sz="2400" dirty="0"/>
          </a:p>
        </p:txBody>
      </p:sp>
    </p:spTree>
    <p:extLst>
      <p:ext uri="{BB962C8B-B14F-4D97-AF65-F5344CB8AC3E}">
        <p14:creationId xmlns:p14="http://schemas.microsoft.com/office/powerpoint/2010/main" val="953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67544" y="476672"/>
            <a:ext cx="8229600" cy="1066130"/>
          </a:xfrm>
        </p:spPr>
        <p:txBody>
          <a:bodyPr>
            <a:normAutofit/>
          </a:bodyPr>
          <a:lstStyle/>
          <a:p>
            <a:r>
              <a:rPr lang="en-AU" sz="3600" dirty="0"/>
              <a:t>Introduction</a:t>
            </a:r>
          </a:p>
        </p:txBody>
      </p:sp>
      <p:sp>
        <p:nvSpPr>
          <p:cNvPr id="3" name="Content Placeholder 2"/>
          <p:cNvSpPr>
            <a:spLocks noGrp="1"/>
          </p:cNvSpPr>
          <p:nvPr>
            <p:ph idx="1"/>
          </p:nvPr>
        </p:nvSpPr>
        <p:spPr>
          <a:xfrm>
            <a:off x="467544" y="1628800"/>
            <a:ext cx="8229600" cy="4525963"/>
          </a:xfrm>
        </p:spPr>
        <p:txBody>
          <a:bodyPr>
            <a:normAutofit/>
          </a:bodyPr>
          <a:lstStyle/>
          <a:p>
            <a:r>
              <a:rPr lang="en-AU" sz="2400" dirty="0"/>
              <a:t>Personal Property Securities Act 2009 (</a:t>
            </a:r>
            <a:r>
              <a:rPr lang="en-AU" sz="2400" dirty="0" err="1"/>
              <a:t>Cth</a:t>
            </a:r>
            <a:r>
              <a:rPr lang="en-AU" sz="2400" dirty="0"/>
              <a:t>) (‘PPSA’) – Commonwealth Legislation governing the creation, priority and enforcement of security interest.</a:t>
            </a:r>
          </a:p>
          <a:p>
            <a:r>
              <a:rPr lang="en-AU" sz="2400" dirty="0"/>
              <a:t>On 30 January 2012 the definition of a “security interest” was expanded to include securities such as: </a:t>
            </a:r>
          </a:p>
          <a:p>
            <a:pPr marL="457200" indent="-457200">
              <a:buFont typeface="+mj-lt"/>
              <a:buAutoNum type="arabicPeriod"/>
            </a:pPr>
            <a:r>
              <a:rPr lang="en-AU" sz="2400" dirty="0"/>
              <a:t>Mortgage Charges and Pledges; </a:t>
            </a:r>
          </a:p>
          <a:p>
            <a:pPr marL="457200" indent="-457200">
              <a:buFont typeface="+mj-lt"/>
              <a:buAutoNum type="arabicPeriod"/>
            </a:pPr>
            <a:r>
              <a:rPr lang="en-AU" sz="2400" dirty="0"/>
              <a:t>Finance Leases; </a:t>
            </a:r>
          </a:p>
          <a:p>
            <a:pPr marL="457200" indent="-457200">
              <a:buFont typeface="+mj-lt"/>
              <a:buAutoNum type="arabicPeriod"/>
            </a:pPr>
            <a:r>
              <a:rPr lang="en-AU" sz="2400" dirty="0"/>
              <a:t>Hire Purchase; and</a:t>
            </a:r>
          </a:p>
          <a:p>
            <a:pPr marL="457200" indent="-457200">
              <a:buFont typeface="+mj-lt"/>
              <a:buAutoNum type="arabicPeriod"/>
            </a:pPr>
            <a:r>
              <a:rPr lang="en-AU" sz="2400" dirty="0"/>
              <a:t>Long-term Leases.</a:t>
            </a:r>
          </a:p>
          <a:p>
            <a:pPr marL="0" indent="0">
              <a:buNone/>
            </a:pPr>
            <a:endParaRPr lang="en-AU" sz="2400" dirty="0"/>
          </a:p>
          <a:p>
            <a:endParaRPr lang="en-A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s-dc\home\jenna.cantamessa\My Pictures\powerpoint4.jpg"/>
          <p:cNvPicPr>
            <a:picLocks noChangeAspect="1" noChangeArrowheads="1"/>
          </p:cNvPicPr>
          <p:nvPr/>
        </p:nvPicPr>
        <p:blipFill>
          <a:blip r:embed="rId2" cstate="print"/>
          <a:srcRect/>
          <a:stretch>
            <a:fillRect/>
          </a:stretch>
        </p:blipFill>
        <p:spPr bwMode="auto">
          <a:xfrm>
            <a:off x="0" y="3382726"/>
            <a:ext cx="9144000" cy="3475274"/>
          </a:xfrm>
          <a:prstGeom prst="rect">
            <a:avLst/>
          </a:prstGeom>
          <a:noFill/>
        </p:spPr>
      </p:pic>
      <p:sp>
        <p:nvSpPr>
          <p:cNvPr id="2" name="Title 1"/>
          <p:cNvSpPr>
            <a:spLocks noGrp="1"/>
          </p:cNvSpPr>
          <p:nvPr>
            <p:ph type="title"/>
          </p:nvPr>
        </p:nvSpPr>
        <p:spPr/>
        <p:txBody>
          <a:bodyPr/>
          <a:lstStyle/>
          <a:p>
            <a:r>
              <a:rPr lang="en-AU" dirty="0"/>
              <a:t>CONTACT DETAILS</a:t>
            </a:r>
          </a:p>
        </p:txBody>
      </p:sp>
      <p:sp>
        <p:nvSpPr>
          <p:cNvPr id="3" name="Content Placeholder 2"/>
          <p:cNvSpPr>
            <a:spLocks noGrp="1"/>
          </p:cNvSpPr>
          <p:nvPr>
            <p:ph idx="1"/>
          </p:nvPr>
        </p:nvSpPr>
        <p:spPr>
          <a:xfrm>
            <a:off x="457200" y="1600201"/>
            <a:ext cx="6779096" cy="3989040"/>
          </a:xfrm>
        </p:spPr>
        <p:txBody>
          <a:bodyPr/>
          <a:lstStyle/>
          <a:p>
            <a:pPr>
              <a:buNone/>
            </a:pPr>
            <a:r>
              <a:rPr lang="en-AU" sz="2500" dirty="0"/>
              <a:t>Jo-Anne Fitchett – Consultant</a:t>
            </a:r>
          </a:p>
          <a:p>
            <a:pPr>
              <a:buNone/>
            </a:pPr>
            <a:r>
              <a:rPr lang="en-AU" sz="2500" dirty="0"/>
              <a:t>Phone: 07 4771 5664</a:t>
            </a:r>
          </a:p>
          <a:p>
            <a:pPr>
              <a:buNone/>
            </a:pPr>
            <a:r>
              <a:rPr lang="en-AU" sz="2500" dirty="0"/>
              <a:t>Email: jo-anne.fitchett@cosu.com.au</a:t>
            </a:r>
          </a:p>
          <a:p>
            <a:pPr>
              <a:buNone/>
            </a:pP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67544" y="404664"/>
            <a:ext cx="8229600" cy="1066130"/>
          </a:xfrm>
        </p:spPr>
        <p:txBody>
          <a:bodyPr>
            <a:normAutofit/>
          </a:bodyPr>
          <a:lstStyle/>
          <a:p>
            <a:r>
              <a:rPr lang="en-AU" sz="3600" dirty="0"/>
              <a:t>2015 Review</a:t>
            </a:r>
          </a:p>
        </p:txBody>
      </p:sp>
      <p:sp>
        <p:nvSpPr>
          <p:cNvPr id="3" name="Content Placeholder 2"/>
          <p:cNvSpPr>
            <a:spLocks noGrp="1"/>
          </p:cNvSpPr>
          <p:nvPr>
            <p:ph idx="1"/>
          </p:nvPr>
        </p:nvSpPr>
        <p:spPr/>
        <p:txBody>
          <a:bodyPr>
            <a:normAutofit/>
          </a:bodyPr>
          <a:lstStyle/>
          <a:p>
            <a:r>
              <a:rPr lang="en-AU" sz="2400" dirty="0"/>
              <a:t>A Statutory review of the PPSA was conducted in 2015;</a:t>
            </a:r>
          </a:p>
          <a:p>
            <a:r>
              <a:rPr lang="en-AU" sz="2400" dirty="0"/>
              <a:t>The following legislative changes were introduced:</a:t>
            </a:r>
          </a:p>
          <a:p>
            <a:pPr marL="457200" indent="-457200">
              <a:buFont typeface="+mj-lt"/>
              <a:buAutoNum type="arabicPeriod"/>
            </a:pPr>
            <a:r>
              <a:rPr lang="en-AU" sz="2400" dirty="0"/>
              <a:t>The amended definition of the </a:t>
            </a:r>
            <a:r>
              <a:rPr lang="en-AU" sz="2400" dirty="0">
                <a:solidFill>
                  <a:srgbClr val="FF0000"/>
                </a:solidFill>
              </a:rPr>
              <a:t>PPS lease </a:t>
            </a:r>
            <a:r>
              <a:rPr lang="en-AU" sz="2400" dirty="0"/>
              <a:t>on </a:t>
            </a:r>
            <a:r>
              <a:rPr lang="en-AU" sz="2400" dirty="0">
                <a:solidFill>
                  <a:srgbClr val="FF0000"/>
                </a:solidFill>
              </a:rPr>
              <a:t>1 October 2015 </a:t>
            </a:r>
            <a:r>
              <a:rPr lang="en-AU" sz="2400" dirty="0"/>
              <a:t>and </a:t>
            </a:r>
            <a:r>
              <a:rPr lang="en-AU" sz="2400" dirty="0">
                <a:solidFill>
                  <a:srgbClr val="FF0000"/>
                </a:solidFill>
              </a:rPr>
              <a:t>20 May 2017</a:t>
            </a:r>
            <a:r>
              <a:rPr lang="en-AU" sz="2400" dirty="0"/>
              <a:t>; and</a:t>
            </a:r>
          </a:p>
          <a:p>
            <a:pPr marL="457200" indent="-457200">
              <a:buFont typeface="+mj-lt"/>
              <a:buAutoNum type="arabicPeriod"/>
            </a:pPr>
            <a:r>
              <a:rPr lang="en-AU" sz="2400" dirty="0"/>
              <a:t>The amended definition of </a:t>
            </a:r>
            <a:r>
              <a:rPr lang="en-AU" sz="2400" dirty="0">
                <a:solidFill>
                  <a:srgbClr val="FF0000"/>
                </a:solidFill>
              </a:rPr>
              <a:t>motor vehicle </a:t>
            </a:r>
            <a:r>
              <a:rPr lang="en-AU" sz="2400" dirty="0"/>
              <a:t>on </a:t>
            </a:r>
            <a:r>
              <a:rPr lang="en-AU" sz="2400" dirty="0">
                <a:solidFill>
                  <a:srgbClr val="FF0000"/>
                </a:solidFill>
              </a:rPr>
              <a:t>1 July 2014</a:t>
            </a:r>
            <a:r>
              <a:rPr lang="en-AU" sz="24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67544" y="404664"/>
            <a:ext cx="8229600" cy="1066130"/>
          </a:xfrm>
        </p:spPr>
        <p:txBody>
          <a:bodyPr>
            <a:normAutofit/>
          </a:bodyPr>
          <a:lstStyle/>
          <a:p>
            <a:r>
              <a:rPr lang="en-AU" sz="3600" dirty="0"/>
              <a:t>The Definition of PPS Lease</a:t>
            </a:r>
          </a:p>
        </p:txBody>
      </p:sp>
      <p:sp>
        <p:nvSpPr>
          <p:cNvPr id="3" name="Content Placeholder 2"/>
          <p:cNvSpPr>
            <a:spLocks noGrp="1"/>
          </p:cNvSpPr>
          <p:nvPr>
            <p:ph idx="1"/>
          </p:nvPr>
        </p:nvSpPr>
        <p:spPr/>
        <p:txBody>
          <a:bodyPr>
            <a:normAutofit/>
          </a:bodyPr>
          <a:lstStyle/>
          <a:p>
            <a:r>
              <a:rPr lang="en-AU" sz="2400" dirty="0"/>
              <a:t>Minimum Duration (for either a PPS Lease or </a:t>
            </a:r>
            <a:r>
              <a:rPr lang="en-AU" sz="2400" dirty="0" err="1"/>
              <a:t>Bailement</a:t>
            </a:r>
            <a:r>
              <a:rPr lang="en-AU" sz="2400" dirty="0"/>
              <a:t>) was extended from 1 year to 2 or more years.</a:t>
            </a:r>
          </a:p>
          <a:p>
            <a:r>
              <a:rPr lang="en-AU" sz="2400" dirty="0"/>
              <a:t>After 20 May 2017 </a:t>
            </a:r>
          </a:p>
          <a:p>
            <a:pPr lvl="1"/>
            <a:r>
              <a:rPr lang="en-AU" sz="2000" dirty="0"/>
              <a:t>A PPS Lease is a lease or bailment where the agreement to lease or bail the property is for: </a:t>
            </a:r>
          </a:p>
          <a:p>
            <a:pPr lvl="2"/>
            <a:r>
              <a:rPr lang="en-AU" sz="1600" dirty="0"/>
              <a:t>A set term, of more than two years including options to renew; or</a:t>
            </a:r>
          </a:p>
          <a:p>
            <a:pPr lvl="2"/>
            <a:r>
              <a:rPr lang="en-AU" sz="1600" dirty="0"/>
              <a:t>An indefinite period but not until the lessee’s or bailee’s possession extends for more than two years.</a:t>
            </a:r>
          </a:p>
          <a:p>
            <a:pPr marL="457200"/>
            <a:r>
              <a:rPr lang="en-AU" sz="2400" dirty="0"/>
              <a:t>Leases of an indefinite term will not be considered as a PPS Lease unless and until they run for a period of greater than two years. </a:t>
            </a:r>
          </a:p>
          <a:p>
            <a:pPr marL="857250" lvl="1"/>
            <a:r>
              <a:rPr lang="en-AU" sz="2000" dirty="0"/>
              <a:t>This does not affect agreements entered into prior 20 May 2017.</a:t>
            </a:r>
          </a:p>
        </p:txBody>
      </p:sp>
    </p:spTree>
    <p:extLst>
      <p:ext uri="{BB962C8B-B14F-4D97-AF65-F5344CB8AC3E}">
        <p14:creationId xmlns:p14="http://schemas.microsoft.com/office/powerpoint/2010/main" val="20072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dc\home\jenna.cantamessa\My Pictures\powerpoint5.jpg"/>
          <p:cNvPicPr>
            <a:picLocks noChangeAspect="1" noChangeArrowheads="1"/>
          </p:cNvPicPr>
          <p:nvPr/>
        </p:nvPicPr>
        <p:blipFill>
          <a:blip r:embed="rId2" cstate="print"/>
          <a:srcRect/>
          <a:stretch>
            <a:fillRect/>
          </a:stretch>
        </p:blipFill>
        <p:spPr bwMode="auto">
          <a:xfrm>
            <a:off x="-36512" y="76415"/>
            <a:ext cx="9144000" cy="6769718"/>
          </a:xfrm>
          <a:prstGeom prst="rect">
            <a:avLst/>
          </a:prstGeom>
          <a:noFill/>
        </p:spPr>
      </p:pic>
      <p:sp>
        <p:nvSpPr>
          <p:cNvPr id="2" name="Title 1"/>
          <p:cNvSpPr>
            <a:spLocks noGrp="1"/>
          </p:cNvSpPr>
          <p:nvPr>
            <p:ph type="title"/>
          </p:nvPr>
        </p:nvSpPr>
        <p:spPr>
          <a:xfrm>
            <a:off x="467544" y="404664"/>
            <a:ext cx="8229600" cy="1066130"/>
          </a:xfrm>
        </p:spPr>
        <p:txBody>
          <a:bodyPr>
            <a:normAutofit/>
          </a:bodyPr>
          <a:lstStyle/>
          <a:p>
            <a:r>
              <a:rPr lang="en-AU" sz="3600" dirty="0"/>
              <a:t>The Definition of PPS Lease - EXAMPLE</a:t>
            </a:r>
          </a:p>
        </p:txBody>
      </p:sp>
      <p:sp>
        <p:nvSpPr>
          <p:cNvPr id="3" name="Content Placeholder 2"/>
          <p:cNvSpPr>
            <a:spLocks noGrp="1"/>
          </p:cNvSpPr>
          <p:nvPr>
            <p:ph idx="1"/>
          </p:nvPr>
        </p:nvSpPr>
        <p:spPr/>
        <p:txBody>
          <a:bodyPr>
            <a:normAutofit/>
          </a:bodyPr>
          <a:lstStyle/>
          <a:p>
            <a:r>
              <a:rPr lang="en-AU" sz="2400" dirty="0"/>
              <a:t>A Machine is leased for an indefinite term under a lease agreement and is returned after 21 months the machine, then this lease would not be considered a PPS Lease and will not be subject to the relevant provisions of the </a:t>
            </a:r>
            <a:r>
              <a:rPr lang="en-AU" sz="2400" i="1" dirty="0"/>
              <a:t>Personal Property and Securities Act 2009 </a:t>
            </a:r>
            <a:r>
              <a:rPr lang="en-AU" sz="2400" dirty="0"/>
              <a:t>(</a:t>
            </a:r>
            <a:r>
              <a:rPr lang="en-AU" sz="2400" dirty="0" err="1"/>
              <a:t>Cth</a:t>
            </a:r>
            <a:r>
              <a:rPr lang="en-AU" sz="2400" dirty="0"/>
              <a:t>).</a:t>
            </a:r>
          </a:p>
          <a:p>
            <a:r>
              <a:rPr lang="en-AU" sz="2400" dirty="0"/>
              <a:t>However, if the machine is returned after 34 months (as it is greater than 2 years), the machine will be considered the subject of a PPS Lease, and would be subject to the relevant provisions of the </a:t>
            </a:r>
            <a:r>
              <a:rPr lang="en-US" sz="2400" i="1" dirty="0"/>
              <a:t>Personal Property and Securities Act 2009 </a:t>
            </a:r>
            <a:r>
              <a:rPr lang="en-US" sz="2400" dirty="0"/>
              <a:t>(</a:t>
            </a:r>
            <a:r>
              <a:rPr lang="en-US" sz="2400" dirty="0" err="1"/>
              <a:t>Cth</a:t>
            </a:r>
            <a:r>
              <a:rPr lang="en-US" sz="2400" dirty="0"/>
              <a:t>).</a:t>
            </a:r>
            <a:endParaRPr lang="en-AU" sz="2000" dirty="0"/>
          </a:p>
        </p:txBody>
      </p:sp>
    </p:spTree>
    <p:extLst>
      <p:ext uri="{BB962C8B-B14F-4D97-AF65-F5344CB8AC3E}">
        <p14:creationId xmlns:p14="http://schemas.microsoft.com/office/powerpoint/2010/main" val="58196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67544" y="404664"/>
            <a:ext cx="8229600" cy="1066130"/>
          </a:xfrm>
        </p:spPr>
        <p:txBody>
          <a:bodyPr>
            <a:normAutofit fontScale="90000"/>
          </a:bodyPr>
          <a:lstStyle/>
          <a:p>
            <a:r>
              <a:rPr lang="en-AU" sz="3600" dirty="0"/>
              <a:t>Section 13 – Personal Property and Securities Act 2009 (</a:t>
            </a:r>
            <a:r>
              <a:rPr lang="en-AU" sz="3600" dirty="0" err="1"/>
              <a:t>Cth</a:t>
            </a:r>
            <a:r>
              <a:rPr lang="en-AU" sz="3600" dirty="0"/>
              <a:t>)</a:t>
            </a:r>
          </a:p>
        </p:txBody>
      </p:sp>
      <p:sp>
        <p:nvSpPr>
          <p:cNvPr id="3" name="Content Placeholder 2"/>
          <p:cNvSpPr>
            <a:spLocks noGrp="1"/>
          </p:cNvSpPr>
          <p:nvPr>
            <p:ph idx="1"/>
          </p:nvPr>
        </p:nvSpPr>
        <p:spPr/>
        <p:txBody>
          <a:bodyPr>
            <a:normAutofit fontScale="92500" lnSpcReduction="10000"/>
          </a:bodyPr>
          <a:lstStyle/>
          <a:p>
            <a:pPr marL="0" indent="0" algn="l">
              <a:buNone/>
            </a:pPr>
            <a:r>
              <a:rPr lang="en-US" sz="1400" b="1" i="0" dirty="0">
                <a:solidFill>
                  <a:srgbClr val="000000"/>
                </a:solidFill>
                <a:effectLst/>
                <a:latin typeface="Times New Roman" panose="02020603050405020304" pitchFamily="18" charset="0"/>
              </a:rPr>
              <a:t>Meaning of PPS lease</a:t>
            </a:r>
            <a:r>
              <a:rPr lang="en-US" sz="1400" b="0" i="0" dirty="0">
                <a:solidFill>
                  <a:srgbClr val="000000"/>
                </a:solidFill>
                <a:effectLst/>
                <a:latin typeface="Times New Roman" panose="02020603050405020304" pitchFamily="18" charset="0"/>
              </a:rPr>
              <a:t>             </a:t>
            </a:r>
          </a:p>
          <a:p>
            <a:pPr marL="0" indent="0" algn="l">
              <a:buNone/>
            </a:pPr>
            <a:r>
              <a:rPr lang="en-US" sz="1400" b="0" i="0" dirty="0">
                <a:solidFill>
                  <a:srgbClr val="000000"/>
                </a:solidFill>
                <a:effectLst/>
                <a:latin typeface="Times New Roman" panose="02020603050405020304" pitchFamily="18" charset="0"/>
              </a:rPr>
              <a:t>(1)  A </a:t>
            </a:r>
            <a:r>
              <a:rPr lang="en-US" sz="1400" b="1" i="1" dirty="0">
                <a:solidFill>
                  <a:srgbClr val="000000"/>
                </a:solidFill>
                <a:effectLst/>
                <a:latin typeface="Times New Roman" panose="02020603050405020304" pitchFamily="18" charset="0"/>
              </a:rPr>
              <a:t>PPS lease </a:t>
            </a:r>
            <a:r>
              <a:rPr lang="en-US" sz="1400" b="0" i="0" dirty="0">
                <a:solidFill>
                  <a:srgbClr val="000000"/>
                </a:solidFill>
                <a:effectLst/>
                <a:latin typeface="Times New Roman" panose="02020603050405020304" pitchFamily="18" charset="0"/>
              </a:rPr>
              <a:t>means a lease or bailment of goods:</a:t>
            </a:r>
          </a:p>
          <a:p>
            <a:pPr marL="0" indent="0" algn="l">
              <a:buNone/>
            </a:pPr>
            <a:r>
              <a:rPr lang="en-US" sz="1400" b="0" i="0" dirty="0">
                <a:solidFill>
                  <a:srgbClr val="000000"/>
                </a:solidFill>
                <a:effectLst/>
                <a:latin typeface="Times New Roman" panose="02020603050405020304" pitchFamily="18" charset="0"/>
              </a:rPr>
              <a:t>                     (a)  for a term of more than 2 years ; or</a:t>
            </a:r>
          </a:p>
          <a:p>
            <a:pPr marL="0" indent="0" algn="l">
              <a:buNone/>
            </a:pPr>
            <a:r>
              <a:rPr lang="en-US" sz="1400" b="0" i="0" dirty="0">
                <a:solidFill>
                  <a:srgbClr val="000000"/>
                </a:solidFill>
                <a:effectLst/>
                <a:latin typeface="Times New Roman" panose="02020603050405020304" pitchFamily="18" charset="0"/>
              </a:rPr>
              <a:t>                     (c)  for a term of up to 2 years that is automatically renewable, or that is renewable at the option of 	one of the parties, for one or more terms if the total of all the terms might exceed 2 years; or</a:t>
            </a:r>
          </a:p>
          <a:p>
            <a:pPr marL="0" indent="0" algn="l">
              <a:buNone/>
            </a:pPr>
            <a:r>
              <a:rPr lang="en-US" sz="1400" b="0" i="0" dirty="0">
                <a:solidFill>
                  <a:srgbClr val="000000"/>
                </a:solidFill>
                <a:effectLst/>
                <a:latin typeface="Times New Roman" panose="02020603050405020304" pitchFamily="18" charset="0"/>
              </a:rPr>
              <a:t>                     (d)  for a term of up to 2 years, or a lease for an indefinite term, in a case in which the lessee or	bailee, 	with the consent of the lessor or bailor, retains uninterrupted (or substantially uninterrupted) possession of 	the leased or bailed property for a period of more than 2 years after the day the lessee or bailee first 	acquired possession of the property (but not until the lessee's or bailee's possession extends for more than 2 	years).</a:t>
            </a:r>
          </a:p>
          <a:p>
            <a:pPr marL="0" indent="0" algn="l">
              <a:buNone/>
            </a:pPr>
            <a:r>
              <a:rPr lang="en-US" sz="1400" b="0" i="0" dirty="0">
                <a:solidFill>
                  <a:srgbClr val="000000"/>
                </a:solidFill>
                <a:effectLst/>
                <a:latin typeface="Times New Roman" panose="02020603050405020304" pitchFamily="18" charset="0"/>
              </a:rPr>
              <a:t>(2)  However, a </a:t>
            </a:r>
            <a:r>
              <a:rPr lang="en-US" sz="1400" b="1" i="1" dirty="0">
                <a:solidFill>
                  <a:srgbClr val="000000"/>
                </a:solidFill>
                <a:effectLst/>
                <a:latin typeface="Times New Roman" panose="02020603050405020304" pitchFamily="18" charset="0"/>
              </a:rPr>
              <a:t>PPS lease </a:t>
            </a:r>
            <a:r>
              <a:rPr lang="en-US" sz="1400" b="0" i="0" dirty="0">
                <a:solidFill>
                  <a:srgbClr val="000000"/>
                </a:solidFill>
                <a:effectLst/>
                <a:latin typeface="Times New Roman" panose="02020603050405020304" pitchFamily="18" charset="0"/>
              </a:rPr>
              <a:t>does not include:</a:t>
            </a:r>
          </a:p>
          <a:p>
            <a:pPr marL="0" indent="0" algn="l">
              <a:buNone/>
            </a:pPr>
            <a:r>
              <a:rPr lang="en-US" sz="1400" b="0" i="0" dirty="0">
                <a:solidFill>
                  <a:srgbClr val="000000"/>
                </a:solidFill>
                <a:effectLst/>
                <a:latin typeface="Times New Roman" panose="02020603050405020304" pitchFamily="18" charset="0"/>
              </a:rPr>
              <a:t>                     (a)  a lease by a lessor who is not regularly engaged in the business of leasing goods; or</a:t>
            </a:r>
          </a:p>
          <a:p>
            <a:pPr marL="0" indent="0" algn="l">
              <a:buNone/>
            </a:pPr>
            <a:r>
              <a:rPr lang="en-US" sz="1400" b="0" i="0" dirty="0">
                <a:solidFill>
                  <a:srgbClr val="000000"/>
                </a:solidFill>
                <a:effectLst/>
                <a:latin typeface="Times New Roman" panose="02020603050405020304" pitchFamily="18" charset="0"/>
              </a:rPr>
              <a:t>                     (b)  a bailment by a bailor who is not regularly engaged in the business of bailing goods; or</a:t>
            </a:r>
          </a:p>
          <a:p>
            <a:pPr marL="0" indent="0" algn="l">
              <a:buNone/>
            </a:pPr>
            <a:r>
              <a:rPr lang="en-US" sz="1400" b="0" i="0" dirty="0">
                <a:solidFill>
                  <a:srgbClr val="000000"/>
                </a:solidFill>
                <a:effectLst/>
                <a:latin typeface="Times New Roman" panose="02020603050405020304" pitchFamily="18" charset="0"/>
              </a:rPr>
              <a:t>                     (c)  a lease of </a:t>
            </a:r>
            <a:r>
              <a:rPr lang="en-US" sz="1400" b="0" i="0" dirty="0">
                <a:solidFill>
                  <a:srgbClr val="000000"/>
                </a:solidFill>
                <a:effectLst/>
                <a:latin typeface="Times New Roman" panose="02020603050405020304" pitchFamily="18" charset="0"/>
                <a:hlinkClick r:id="rId3"/>
              </a:rPr>
              <a:t>consumer property</a:t>
            </a:r>
            <a:r>
              <a:rPr lang="en-US" sz="1400" b="0" i="0" dirty="0">
                <a:solidFill>
                  <a:srgbClr val="000000"/>
                </a:solidFill>
                <a:effectLst/>
                <a:latin typeface="Times New Roman" panose="02020603050405020304" pitchFamily="18" charset="0"/>
              </a:rPr>
              <a:t> as part of a lease of land where the use of the property is 	incidental to the use and enjoyment of the land; or</a:t>
            </a:r>
          </a:p>
          <a:p>
            <a:pPr marL="0" indent="0" algn="l">
              <a:buNone/>
            </a:pPr>
            <a:r>
              <a:rPr lang="en-US" sz="1400" b="0" i="0" dirty="0">
                <a:solidFill>
                  <a:srgbClr val="000000"/>
                </a:solidFill>
                <a:effectLst/>
                <a:latin typeface="Times New Roman" panose="02020603050405020304" pitchFamily="18" charset="0"/>
              </a:rPr>
              <a:t>                     (d)  a lease or bailment of personal property prescribed by the regulations for the purposes of this </a:t>
            </a:r>
            <a:r>
              <a:rPr lang="en-US" sz="1400" b="0" i="0" dirty="0">
                <a:solidFill>
                  <a:srgbClr val="000000"/>
                </a:solidFill>
                <a:effectLst/>
                <a:latin typeface="Times New Roman" panose="02020603050405020304" pitchFamily="18" charset="0"/>
                <a:hlinkClick r:id="rId4"/>
              </a:rPr>
              <a:t>definition</a:t>
            </a:r>
            <a:r>
              <a:rPr lang="en-US" sz="1400" b="0" i="0" dirty="0">
                <a:solidFill>
                  <a:srgbClr val="000000"/>
                </a:solidFill>
                <a:effectLst/>
                <a:latin typeface="Times New Roman" panose="02020603050405020304" pitchFamily="18" charset="0"/>
              </a:rPr>
              <a:t>, regardless of the length of the term of the lease or bailment.</a:t>
            </a:r>
          </a:p>
          <a:p>
            <a:pPr marL="0" indent="0" algn="l">
              <a:buNone/>
            </a:pPr>
            <a:r>
              <a:rPr lang="en-US" sz="1400" b="0" i="0" dirty="0">
                <a:solidFill>
                  <a:srgbClr val="000000"/>
                </a:solidFill>
                <a:effectLst/>
                <a:latin typeface="Times New Roman" panose="02020603050405020304" pitchFamily="18" charset="0"/>
              </a:rPr>
              <a:t>Bailments for value only</a:t>
            </a:r>
          </a:p>
          <a:p>
            <a:pPr marL="0" indent="0" algn="l">
              <a:buNone/>
            </a:pPr>
            <a:r>
              <a:rPr lang="en-US" sz="1400" b="0" i="0" dirty="0">
                <a:solidFill>
                  <a:srgbClr val="000000"/>
                </a:solidFill>
                <a:effectLst/>
                <a:latin typeface="Times New Roman" panose="02020603050405020304" pitchFamily="18" charset="0"/>
              </a:rPr>
              <a:t>             (3)  This section only applies to a bailment for which the bailee provides value.</a:t>
            </a:r>
          </a:p>
          <a:p>
            <a:pPr marL="0" indent="0">
              <a:buNone/>
            </a:pPr>
            <a:br>
              <a:rPr lang="en-US" sz="1400" dirty="0"/>
            </a:br>
            <a:endParaRPr lang="en-AU" sz="2400" dirty="0"/>
          </a:p>
        </p:txBody>
      </p:sp>
    </p:spTree>
    <p:extLst>
      <p:ext uri="{BB962C8B-B14F-4D97-AF65-F5344CB8AC3E}">
        <p14:creationId xmlns:p14="http://schemas.microsoft.com/office/powerpoint/2010/main" val="229427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67544" y="404664"/>
            <a:ext cx="8229600" cy="1066130"/>
          </a:xfrm>
        </p:spPr>
        <p:txBody>
          <a:bodyPr>
            <a:normAutofit fontScale="90000"/>
          </a:bodyPr>
          <a:lstStyle/>
          <a:p>
            <a:r>
              <a:rPr lang="en-AU" sz="3600" dirty="0"/>
              <a:t>Registration of a PPS Lease for an indefinite term</a:t>
            </a:r>
          </a:p>
        </p:txBody>
      </p:sp>
      <p:sp>
        <p:nvSpPr>
          <p:cNvPr id="3" name="Content Placeholder 2"/>
          <p:cNvSpPr>
            <a:spLocks noGrp="1"/>
          </p:cNvSpPr>
          <p:nvPr>
            <p:ph idx="1"/>
          </p:nvPr>
        </p:nvSpPr>
        <p:spPr/>
        <p:txBody>
          <a:bodyPr>
            <a:normAutofit/>
          </a:bodyPr>
          <a:lstStyle/>
          <a:p>
            <a:r>
              <a:rPr lang="en-AU" sz="2400" dirty="0"/>
              <a:t>The PPS Lease for an indefinite term may be registered at the time the lessor has reasonable grounds to believe that the indefinite term will exceed a two year period.</a:t>
            </a:r>
          </a:p>
          <a:p>
            <a:r>
              <a:rPr lang="en-AU" sz="2400" dirty="0"/>
              <a:t>However, to obtain Payment Monies Security Interests (PMSI) priority there is a strict time frame for registration. In the cases of an indefinite term, the possession will be had for an extended prior before it is apparent the two year period would be exceeded.</a:t>
            </a:r>
          </a:p>
        </p:txBody>
      </p:sp>
    </p:spTree>
    <p:extLst>
      <p:ext uri="{BB962C8B-B14F-4D97-AF65-F5344CB8AC3E}">
        <p14:creationId xmlns:p14="http://schemas.microsoft.com/office/powerpoint/2010/main" val="398446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a:xfrm>
            <a:off x="467544" y="404664"/>
            <a:ext cx="8229600" cy="1066130"/>
          </a:xfrm>
        </p:spPr>
        <p:txBody>
          <a:bodyPr>
            <a:normAutofit fontScale="90000"/>
          </a:bodyPr>
          <a:lstStyle/>
          <a:p>
            <a:r>
              <a:rPr lang="en-AU" sz="3600" i="1" dirty="0"/>
              <a:t>Samwise Holdings Pty Ltd v Allied Distribution Finance Pty Ltd </a:t>
            </a:r>
            <a:r>
              <a:rPr lang="en-AU" sz="3600" dirty="0"/>
              <a:t>[2018] SASCFC 95</a:t>
            </a:r>
            <a:endParaRPr lang="en-AU" sz="3600" i="1" dirty="0"/>
          </a:p>
        </p:txBody>
      </p:sp>
      <p:sp>
        <p:nvSpPr>
          <p:cNvPr id="3" name="Content Placeholder 2"/>
          <p:cNvSpPr>
            <a:spLocks noGrp="1"/>
          </p:cNvSpPr>
          <p:nvPr>
            <p:ph idx="1"/>
          </p:nvPr>
        </p:nvSpPr>
        <p:spPr>
          <a:xfrm>
            <a:off x="457200" y="1600200"/>
            <a:ext cx="8229600" cy="4637112"/>
          </a:xfrm>
        </p:spPr>
        <p:txBody>
          <a:bodyPr>
            <a:normAutofit fontScale="92500" lnSpcReduction="20000"/>
          </a:bodyPr>
          <a:lstStyle/>
          <a:p>
            <a:r>
              <a:rPr lang="en-US" sz="2400" dirty="0"/>
              <a:t>Material Facts: </a:t>
            </a:r>
          </a:p>
          <a:p>
            <a:pPr lvl="1"/>
            <a:r>
              <a:rPr lang="en-US" sz="2000" dirty="0"/>
              <a:t>Samwise Pty Ltd provided finance to Bills Motorcycles. </a:t>
            </a:r>
          </a:p>
          <a:p>
            <a:pPr lvl="1"/>
            <a:r>
              <a:rPr lang="en-US" sz="2000" dirty="0"/>
              <a:t>Bills Motorcycles held motorbikes on bailment for Commercial Distribution Finance Pty Ltd (‘CDF’).</a:t>
            </a:r>
          </a:p>
          <a:p>
            <a:pPr lvl="1"/>
            <a:r>
              <a:rPr lang="en-US" sz="2000" dirty="0"/>
              <a:t>Bills motorcycles went into administration and Allied Distribution Finance sought a declaration that the PMSI held by Allied Distribution has priority over the </a:t>
            </a:r>
            <a:r>
              <a:rPr lang="en-US" sz="2000" dirty="0" err="1"/>
              <a:t>AllPAAP</a:t>
            </a:r>
            <a:r>
              <a:rPr lang="en-US" sz="2000" dirty="0"/>
              <a:t> security interest to Samwise.</a:t>
            </a:r>
          </a:p>
          <a:p>
            <a:pPr lvl="1"/>
            <a:r>
              <a:rPr lang="en-US" sz="2000" dirty="0"/>
              <a:t>Note: Bills Motorcycles held simple possession of the motorbikes since they were bailed by CDP.</a:t>
            </a:r>
          </a:p>
          <a:p>
            <a:r>
              <a:rPr lang="en-US" sz="2400" dirty="0"/>
              <a:t>Key Findings</a:t>
            </a:r>
          </a:p>
          <a:p>
            <a:pPr lvl="1"/>
            <a:r>
              <a:rPr lang="en-US" sz="2000" dirty="0"/>
              <a:t>The decision related to whether the PMSI received the super priority as it was ‘perfected by registration’ at the time the Grantor obtains possession of the inventory.</a:t>
            </a:r>
          </a:p>
          <a:p>
            <a:pPr lvl="1"/>
            <a:r>
              <a:rPr lang="en-US" sz="2000" dirty="0"/>
              <a:t>The Court held it was possession as the grantor of the PMSI and as such Allied Distributions has priority as the security was registered at the time Bill Motorcycles became the bailee of Allied Distributions.</a:t>
            </a:r>
          </a:p>
        </p:txBody>
      </p:sp>
    </p:spTree>
    <p:extLst>
      <p:ext uri="{BB962C8B-B14F-4D97-AF65-F5344CB8AC3E}">
        <p14:creationId xmlns:p14="http://schemas.microsoft.com/office/powerpoint/2010/main" val="363029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s-dc\home\jenna.cantamessa\My Pictures\powerpoint5.jpg"/>
          <p:cNvPicPr>
            <a:picLocks noChangeAspect="1" noChangeArrowheads="1"/>
          </p:cNvPicPr>
          <p:nvPr/>
        </p:nvPicPr>
        <p:blipFill>
          <a:blip r:embed="rId2" cstate="print"/>
          <a:srcRect/>
          <a:stretch>
            <a:fillRect/>
          </a:stretch>
        </p:blipFill>
        <p:spPr bwMode="auto">
          <a:xfrm>
            <a:off x="0" y="88282"/>
            <a:ext cx="9144000" cy="6769718"/>
          </a:xfrm>
          <a:prstGeom prst="rect">
            <a:avLst/>
          </a:prstGeom>
          <a:noFill/>
        </p:spPr>
      </p:pic>
      <p:sp>
        <p:nvSpPr>
          <p:cNvPr id="2" name="Title 1"/>
          <p:cNvSpPr>
            <a:spLocks noGrp="1"/>
          </p:cNvSpPr>
          <p:nvPr>
            <p:ph type="title"/>
          </p:nvPr>
        </p:nvSpPr>
        <p:spPr/>
        <p:txBody>
          <a:bodyPr>
            <a:normAutofit fontScale="90000"/>
          </a:bodyPr>
          <a:lstStyle/>
          <a:p>
            <a:r>
              <a:rPr lang="en-AU" sz="3600" i="1" dirty="0" err="1"/>
              <a:t>StockCo</a:t>
            </a:r>
            <a:r>
              <a:rPr lang="en-AU" sz="3600" i="1" dirty="0"/>
              <a:t> </a:t>
            </a:r>
            <a:r>
              <a:rPr lang="en-AU" sz="3600" i="1" dirty="0" err="1"/>
              <a:t>Agricaptial</a:t>
            </a:r>
            <a:r>
              <a:rPr lang="en-AU" sz="3600" i="1" dirty="0"/>
              <a:t> v Dairy Livestock Services Pty Ltd </a:t>
            </a:r>
            <a:r>
              <a:rPr lang="en-AU" sz="3600" dirty="0"/>
              <a:t>[2020] NSWSC 318.</a:t>
            </a:r>
          </a:p>
        </p:txBody>
      </p:sp>
      <p:sp>
        <p:nvSpPr>
          <p:cNvPr id="5" name="Content Placeholder 2"/>
          <p:cNvSpPr>
            <a:spLocks noGrp="1"/>
          </p:cNvSpPr>
          <p:nvPr>
            <p:ph idx="1"/>
          </p:nvPr>
        </p:nvSpPr>
        <p:spPr/>
        <p:txBody>
          <a:bodyPr>
            <a:normAutofit lnSpcReduction="10000"/>
          </a:bodyPr>
          <a:lstStyle/>
          <a:p>
            <a:r>
              <a:rPr lang="en-US" sz="2400" dirty="0"/>
              <a:t>M</a:t>
            </a:r>
            <a:r>
              <a:rPr lang="en-AU" sz="2400" dirty="0" err="1"/>
              <a:t>aterial</a:t>
            </a:r>
            <a:r>
              <a:rPr lang="en-AU" sz="2400" dirty="0"/>
              <a:t> Facts </a:t>
            </a:r>
          </a:p>
          <a:p>
            <a:pPr lvl="1"/>
            <a:r>
              <a:rPr lang="en-AU" sz="2000" dirty="0"/>
              <a:t>Reid Agriculture (‘Reid’) had a credit account with stock and station agent, Dairy Livestock Services Pty Ltd (‘DLS’).</a:t>
            </a:r>
          </a:p>
          <a:p>
            <a:pPr lvl="1"/>
            <a:r>
              <a:rPr lang="en-AU" sz="2000" dirty="0" err="1"/>
              <a:t>StockCo</a:t>
            </a:r>
            <a:r>
              <a:rPr lang="en-AU" sz="2000" dirty="0"/>
              <a:t> registered a PMSI registration to fund cattle purchase.</a:t>
            </a:r>
          </a:p>
          <a:p>
            <a:pPr lvl="1"/>
            <a:r>
              <a:rPr lang="en-AU" sz="2000" dirty="0"/>
              <a:t>DLS acted as agent and charged their standard fee (Purchase Agent fee) for buying the cattle.</a:t>
            </a:r>
          </a:p>
          <a:p>
            <a:pPr lvl="1"/>
            <a:r>
              <a:rPr lang="en-AU" sz="2000" dirty="0" err="1"/>
              <a:t>StockCo</a:t>
            </a:r>
            <a:r>
              <a:rPr lang="en-AU" sz="2000" dirty="0"/>
              <a:t> provided the following finance documents: </a:t>
            </a:r>
          </a:p>
          <a:p>
            <a:pPr lvl="2"/>
            <a:r>
              <a:rPr lang="en-AU" sz="1600" dirty="0"/>
              <a:t>All stock acquired by the customer as agent for </a:t>
            </a:r>
            <a:r>
              <a:rPr lang="en-AU" sz="1600" dirty="0" err="1"/>
              <a:t>StockCo</a:t>
            </a:r>
            <a:r>
              <a:rPr lang="en-AU" sz="1600" dirty="0"/>
              <a:t>;</a:t>
            </a:r>
          </a:p>
          <a:p>
            <a:pPr lvl="2"/>
            <a:r>
              <a:rPr lang="en-AU" sz="1600" dirty="0" err="1"/>
              <a:t>StockCo</a:t>
            </a:r>
            <a:r>
              <a:rPr lang="en-AU" sz="1600" dirty="0"/>
              <a:t> had a security interest over any acquired stock and products derived from the stock and proceeds; and</a:t>
            </a:r>
          </a:p>
          <a:p>
            <a:pPr lvl="2"/>
            <a:r>
              <a:rPr lang="en-AU" sz="1600" dirty="0" err="1"/>
              <a:t>StockCo</a:t>
            </a:r>
            <a:r>
              <a:rPr lang="en-AU" sz="1600" dirty="0"/>
              <a:t> took a General Security Agreement over any other stock of the customer and perfected it by a PMSI and non PMSI lodged after DLS security interest.</a:t>
            </a:r>
          </a:p>
          <a:p>
            <a:pPr marL="857250" lvl="1"/>
            <a:r>
              <a:rPr lang="en-AU" sz="2000" dirty="0"/>
              <a:t>DLS sold the stock for Reid and the question was who was entitled to the proceeds. </a:t>
            </a:r>
          </a:p>
          <a:p>
            <a:pPr marL="857250" lvl="1"/>
            <a:endParaRPr lang="en-AU"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2031</Words>
  <Application>Microsoft Office PowerPoint</Application>
  <PresentationFormat>On-screen Show (4:3)</PresentationFormat>
  <Paragraphs>116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PPSR 10 Years on</vt:lpstr>
      <vt:lpstr>Introduction</vt:lpstr>
      <vt:lpstr>2015 Review</vt:lpstr>
      <vt:lpstr>The Definition of PPS Lease</vt:lpstr>
      <vt:lpstr>The Definition of PPS Lease - EXAMPLE</vt:lpstr>
      <vt:lpstr>Section 13 – Personal Property and Securities Act 2009 (Cth)</vt:lpstr>
      <vt:lpstr>Registration of a PPS Lease for an indefinite term</vt:lpstr>
      <vt:lpstr>Samwise Holdings Pty Ltd v Allied Distribution Finance Pty Ltd [2018] SASCFC 95</vt:lpstr>
      <vt:lpstr>StockCo Agricaptial v Dairy Livestock Services Pty Ltd [2020] NSWSC 318.</vt:lpstr>
      <vt:lpstr>StockCo Agricaptial v Dairy Livestock Services Pty Ltd [2020] NSWSC 318.</vt:lpstr>
      <vt:lpstr>Prior to 20 May 2017</vt:lpstr>
      <vt:lpstr>Prior to 20 May 2017 – Leases of Serial Numbered Goods</vt:lpstr>
      <vt:lpstr>Definition of Motor Vehicle</vt:lpstr>
      <vt:lpstr>What’s this mean?</vt:lpstr>
      <vt:lpstr>ASIC v Carey[2015] FCA 144</vt:lpstr>
      <vt:lpstr>CURRENT STATISTICS</vt:lpstr>
      <vt:lpstr>List of Relevant Cases of Interest</vt:lpstr>
      <vt:lpstr>Practical Tips</vt:lpstr>
      <vt:lpstr>Case Study</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jenna.cantamessa</dc:creator>
  <cp:lastModifiedBy>Ben Talbot</cp:lastModifiedBy>
  <cp:revision>33</cp:revision>
  <dcterms:created xsi:type="dcterms:W3CDTF">2015-09-22T22:53:33Z</dcterms:created>
  <dcterms:modified xsi:type="dcterms:W3CDTF">2023-05-15T05:54:12Z</dcterms:modified>
</cp:coreProperties>
</file>